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71" r:id="rId2"/>
    <p:sldId id="262" r:id="rId3"/>
    <p:sldId id="265" r:id="rId4"/>
    <p:sldId id="264" r:id="rId5"/>
    <p:sldId id="263" r:id="rId6"/>
    <p:sldId id="272" r:id="rId7"/>
    <p:sldId id="266" r:id="rId8"/>
    <p:sldId id="267" r:id="rId9"/>
    <p:sldId id="268" r:id="rId10"/>
    <p:sldId id="269" r:id="rId11"/>
    <p:sldId id="256" r:id="rId12"/>
    <p:sldId id="257" r:id="rId13"/>
    <p:sldId id="258" r:id="rId14"/>
    <p:sldId id="259" r:id="rId15"/>
    <p:sldId id="260" r:id="rId16"/>
    <p:sldId id="261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5" d="100"/>
          <a:sy n="65" d="100"/>
        </p:scale>
        <p:origin x="-1722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5998-7E74-4193-A1D2-D132AB09C7E2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09A01C-186A-49BF-B246-30780BF21E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5998-7E74-4193-A1D2-D132AB09C7E2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9A01C-186A-49BF-B246-30780BF21E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5998-7E74-4193-A1D2-D132AB09C7E2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9A01C-186A-49BF-B246-30780BF21E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9685998-7E74-4193-A1D2-D132AB09C7E2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A09A01C-186A-49BF-B246-30780BF21E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5998-7E74-4193-A1D2-D132AB09C7E2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9A01C-186A-49BF-B246-30780BF21E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5998-7E74-4193-A1D2-D132AB09C7E2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9A01C-186A-49BF-B246-30780BF21E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9A01C-186A-49BF-B246-30780BF21E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5998-7E74-4193-A1D2-D132AB09C7E2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5998-7E74-4193-A1D2-D132AB09C7E2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9A01C-186A-49BF-B246-30780BF21E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5998-7E74-4193-A1D2-D132AB09C7E2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09A01C-186A-49BF-B246-30780BF21E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9685998-7E74-4193-A1D2-D132AB09C7E2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A09A01C-186A-49BF-B246-30780BF21E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85998-7E74-4193-A1D2-D132AB09C7E2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09A01C-186A-49BF-B246-30780BF21E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9685998-7E74-4193-A1D2-D132AB09C7E2}" type="datetimeFigureOut">
              <a:rPr lang="en-US" smtClean="0"/>
              <a:pPr/>
              <a:t>1/23/2012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A09A01C-186A-49BF-B246-30780BF21E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how.com/about_6500746_history-mexican-pottery.html" TargetMode="External"/><Relationship Id="rId3" Type="http://schemas.openxmlformats.org/officeDocument/2006/relationships/hyperlink" Target="http://www.mexicolore.co.uk/index.php?one=azt&amp;two=art&amp;id=446&amp;typ=reg" TargetMode="External"/><Relationship Id="rId7" Type="http://schemas.openxmlformats.org/officeDocument/2006/relationships/hyperlink" Target="http://www.mexicanceramic.com/aboutceramics.htm" TargetMode="External"/><Relationship Id="rId2" Type="http://schemas.openxmlformats.org/officeDocument/2006/relationships/hyperlink" Target="http://haunty.hubpages.com/hub/Maya-Potter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atinamericanstudies.org/thin-ware.htm" TargetMode="External"/><Relationship Id="rId5" Type="http://schemas.openxmlformats.org/officeDocument/2006/relationships/hyperlink" Target="http://www.delange.org/Jalapa2/Jalapa2.htm" TargetMode="External"/><Relationship Id="rId4" Type="http://schemas.openxmlformats.org/officeDocument/2006/relationships/hyperlink" Target="http://www.aztec-history.com/ancient-aztec-pottery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US" dirty="0" err="1" smtClean="0"/>
              <a:t>By</a:t>
            </a:r>
            <a:r>
              <a:rPr lang="es-US" dirty="0" smtClean="0"/>
              <a:t>:</a:t>
            </a:r>
          </a:p>
          <a:p>
            <a:r>
              <a:rPr lang="es-US" dirty="0" smtClean="0"/>
              <a:t>Sam Everett, </a:t>
            </a:r>
            <a:r>
              <a:rPr lang="es-US" dirty="0" err="1" smtClean="0"/>
              <a:t>Jofi</a:t>
            </a:r>
            <a:r>
              <a:rPr lang="es-US" dirty="0" smtClean="0"/>
              <a:t> </a:t>
            </a:r>
            <a:r>
              <a:rPr lang="es-US" dirty="0" err="1" smtClean="0"/>
              <a:t>Tuzon</a:t>
            </a:r>
            <a:r>
              <a:rPr lang="es-US" dirty="0" smtClean="0"/>
              <a:t>, and </a:t>
            </a:r>
            <a:r>
              <a:rPr lang="es-US" dirty="0" err="1" smtClean="0"/>
              <a:t>Wes</a:t>
            </a:r>
            <a:r>
              <a:rPr lang="es-US" dirty="0" smtClean="0"/>
              <a:t> Clark </a:t>
            </a:r>
            <a:endParaRPr lang="es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rush Script MT Italic" pitchFamily="66" charset="0"/>
              </a:rPr>
              <a:t>Ancient</a:t>
            </a:r>
            <a:r>
              <a:rPr lang="es-US" dirty="0" smtClean="0">
                <a:latin typeface="Brush Script MT Italic" pitchFamily="66" charset="0"/>
              </a:rPr>
              <a:t> </a:t>
            </a:r>
            <a:r>
              <a:rPr lang="en-US" dirty="0" smtClean="0">
                <a:latin typeface="Brush Script MT Italic" pitchFamily="66" charset="0"/>
              </a:rPr>
              <a:t>Mesoamerican</a:t>
            </a:r>
            <a:r>
              <a:rPr lang="es-US" dirty="0" smtClean="0">
                <a:latin typeface="Brush Script MT Italic" pitchFamily="66" charset="0"/>
              </a:rPr>
              <a:t> </a:t>
            </a:r>
            <a:r>
              <a:rPr lang="en-US" dirty="0" smtClean="0">
                <a:latin typeface="Brush Script MT Italic" pitchFamily="66" charset="0"/>
              </a:rPr>
              <a:t>Pottery</a:t>
            </a:r>
            <a:endParaRPr lang="en-US" dirty="0">
              <a:latin typeface="Brush Script MT Itali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578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Brush Script MT Italic" pitchFamily="-83" charset="0"/>
              </a:rPr>
              <a:t>La Cerámica</a:t>
            </a:r>
            <a:endParaRPr lang="en-US" smtClean="0"/>
          </a:p>
        </p:txBody>
      </p:sp>
      <p:pic>
        <p:nvPicPr>
          <p:cNvPr id="17411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447800"/>
            <a:ext cx="1801813" cy="234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Content Placeholder 5" descr="Untitled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917950"/>
            <a:ext cx="3657600" cy="271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Rectangle 9"/>
          <p:cNvSpPr>
            <a:spLocks noChangeArrowheads="1"/>
          </p:cNvSpPr>
          <p:nvPr/>
        </p:nvSpPr>
        <p:spPr bwMode="auto">
          <a:xfrm>
            <a:off x="381000" y="1905000"/>
            <a:ext cx="457200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err="1">
                <a:latin typeface="Times" pitchFamily="-83" charset="0"/>
                <a:cs typeface="Times" pitchFamily="-83" charset="0"/>
              </a:rPr>
              <a:t>Cerámica</a:t>
            </a:r>
            <a:r>
              <a:rPr lang="en-US" sz="3200" dirty="0">
                <a:latin typeface="Times" pitchFamily="-83" charset="0"/>
                <a:cs typeface="Times" pitchFamily="-83" charset="0"/>
              </a:rPr>
              <a:t> </a:t>
            </a:r>
            <a:r>
              <a:rPr lang="en-US" sz="3200" dirty="0" err="1">
                <a:latin typeface="Times" pitchFamily="-83" charset="0"/>
                <a:cs typeface="Times" pitchFamily="-83" charset="0"/>
              </a:rPr>
              <a:t>azteca</a:t>
            </a:r>
            <a:r>
              <a:rPr lang="en-US" sz="3200" dirty="0">
                <a:latin typeface="Times" pitchFamily="-83" charset="0"/>
                <a:cs typeface="Times" pitchFamily="-83" charset="0"/>
              </a:rPr>
              <a:t> </a:t>
            </a:r>
            <a:r>
              <a:rPr lang="en-US" sz="3200" dirty="0" err="1">
                <a:latin typeface="Times" pitchFamily="-83" charset="0"/>
                <a:cs typeface="Times" pitchFamily="-83" charset="0"/>
              </a:rPr>
              <a:t>tienen</a:t>
            </a:r>
            <a:r>
              <a:rPr lang="en-US" sz="3200" dirty="0">
                <a:latin typeface="Times" pitchFamily="-83" charset="0"/>
                <a:cs typeface="Times" pitchFamily="-83" charset="0"/>
              </a:rPr>
              <a:t> </a:t>
            </a:r>
            <a:r>
              <a:rPr lang="en-US" sz="3200" dirty="0" err="1">
                <a:latin typeface="Times" pitchFamily="-83" charset="0"/>
                <a:cs typeface="Times" pitchFamily="-83" charset="0"/>
              </a:rPr>
              <a:t>diferentes</a:t>
            </a:r>
            <a:r>
              <a:rPr lang="en-US" sz="3200" dirty="0">
                <a:latin typeface="Times" pitchFamily="-83" charset="0"/>
                <a:cs typeface="Times" pitchFamily="-83" charset="0"/>
              </a:rPr>
              <a:t> </a:t>
            </a:r>
            <a:r>
              <a:rPr lang="en-US" sz="3200" dirty="0" err="1">
                <a:latin typeface="Times" pitchFamily="-83" charset="0"/>
                <a:cs typeface="Times" pitchFamily="-83" charset="0"/>
              </a:rPr>
              <a:t>usos</a:t>
            </a:r>
            <a:r>
              <a:rPr lang="en-US" sz="3200" dirty="0">
                <a:latin typeface="Times" pitchFamily="-83" charset="0"/>
                <a:cs typeface="Times" pitchFamily="-83" charset="0"/>
              </a:rPr>
              <a:t>. No se </a:t>
            </a:r>
            <a:r>
              <a:rPr lang="en-US" sz="3200" dirty="0" err="1">
                <a:latin typeface="Times" pitchFamily="-83" charset="0"/>
                <a:cs typeface="Times" pitchFamily="-83" charset="0"/>
              </a:rPr>
              <a:t>usaron</a:t>
            </a:r>
            <a:r>
              <a:rPr lang="en-US" sz="3200" dirty="0">
                <a:latin typeface="Times" pitchFamily="-83" charset="0"/>
                <a:cs typeface="Times" pitchFamily="-83" charset="0"/>
              </a:rPr>
              <a:t> </a:t>
            </a:r>
            <a:r>
              <a:rPr lang="en-US" sz="3200" dirty="0" err="1">
                <a:latin typeface="Times" pitchFamily="-83" charset="0"/>
                <a:cs typeface="Times" pitchFamily="-83" charset="0"/>
              </a:rPr>
              <a:t>sólo</a:t>
            </a:r>
            <a:r>
              <a:rPr lang="en-US" sz="3200" dirty="0">
                <a:latin typeface="Times" pitchFamily="-83" charset="0"/>
                <a:cs typeface="Times" pitchFamily="-83" charset="0"/>
              </a:rPr>
              <a:t> en casa. </a:t>
            </a:r>
          </a:p>
          <a:p>
            <a:pPr>
              <a:buFont typeface="Arial" pitchFamily="34" charset="0"/>
              <a:buChar char="•"/>
            </a:pPr>
            <a:endParaRPr lang="en-US" sz="3200" dirty="0">
              <a:latin typeface="Times" pitchFamily="-83" charset="0"/>
              <a:cs typeface="Times" pitchFamily="-83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err="1">
                <a:latin typeface="Times" pitchFamily="-83" charset="0"/>
                <a:cs typeface="Times" pitchFamily="-83" charset="0"/>
              </a:rPr>
              <a:t>Algunos</a:t>
            </a:r>
            <a:r>
              <a:rPr lang="en-US" sz="3200" dirty="0">
                <a:latin typeface="Times" pitchFamily="-83" charset="0"/>
                <a:cs typeface="Times" pitchFamily="-83" charset="0"/>
              </a:rPr>
              <a:t> </a:t>
            </a:r>
            <a:r>
              <a:rPr lang="en-US" sz="3200" dirty="0" err="1">
                <a:latin typeface="Times" pitchFamily="-83" charset="0"/>
                <a:cs typeface="Times" pitchFamily="-83" charset="0"/>
              </a:rPr>
              <a:t>fueron</a:t>
            </a:r>
            <a:r>
              <a:rPr lang="en-US" sz="3200" dirty="0">
                <a:latin typeface="Times" pitchFamily="-83" charset="0"/>
                <a:cs typeface="Times" pitchFamily="-83" charset="0"/>
              </a:rPr>
              <a:t> </a:t>
            </a:r>
            <a:r>
              <a:rPr lang="en-US" sz="3200" dirty="0" err="1">
                <a:latin typeface="Times" pitchFamily="-83" charset="0"/>
                <a:cs typeface="Times" pitchFamily="-83" charset="0"/>
              </a:rPr>
              <a:t>usados</a:t>
            </a:r>
            <a:r>
              <a:rPr lang="en-US" sz="3200" dirty="0">
                <a:latin typeface="Times" pitchFamily="-83" charset="0"/>
                <a:cs typeface="Times" pitchFamily="-83" charset="0"/>
              </a:rPr>
              <a:t> ​​</a:t>
            </a:r>
            <a:r>
              <a:rPr lang="en-US" sz="3200" dirty="0" err="1">
                <a:latin typeface="Times" pitchFamily="-83" charset="0"/>
                <a:cs typeface="Times" pitchFamily="-83" charset="0"/>
              </a:rPr>
              <a:t>como</a:t>
            </a:r>
            <a:r>
              <a:rPr lang="en-US" sz="3200" dirty="0">
                <a:latin typeface="Times" pitchFamily="-83" charset="0"/>
                <a:cs typeface="Times" pitchFamily="-83" charset="0"/>
              </a:rPr>
              <a:t> </a:t>
            </a:r>
            <a:r>
              <a:rPr lang="en-US" sz="3200" dirty="0" err="1">
                <a:latin typeface="Times" pitchFamily="-83" charset="0"/>
                <a:cs typeface="Times" pitchFamily="-83" charset="0"/>
              </a:rPr>
              <a:t>pendientes</a:t>
            </a:r>
            <a:r>
              <a:rPr lang="en-US" sz="3200" dirty="0">
                <a:latin typeface="Times" pitchFamily="-83" charset="0"/>
                <a:cs typeface="Times" pitchFamily="-83" charset="0"/>
              </a:rPr>
              <a:t> de </a:t>
            </a:r>
            <a:r>
              <a:rPr lang="en-US" sz="3200" dirty="0" err="1">
                <a:latin typeface="Times" pitchFamily="-83" charset="0"/>
                <a:cs typeface="Times" pitchFamily="-83" charset="0"/>
              </a:rPr>
              <a:t>barro</a:t>
            </a:r>
            <a:r>
              <a:rPr lang="en-US" sz="3200" dirty="0">
                <a:latin typeface="Times" pitchFamily="-83" charset="0"/>
                <a:cs typeface="Times" pitchFamily="-83" charset="0"/>
              </a:rPr>
              <a:t>, </a:t>
            </a:r>
            <a:r>
              <a:rPr lang="en-US" sz="3200" dirty="0" err="1">
                <a:latin typeface="Times" pitchFamily="-83" charset="0"/>
                <a:cs typeface="Times" pitchFamily="-83" charset="0"/>
              </a:rPr>
              <a:t>máscaras</a:t>
            </a:r>
            <a:r>
              <a:rPr lang="en-US" sz="3200" dirty="0">
                <a:latin typeface="Times" pitchFamily="-83" charset="0"/>
                <a:cs typeface="Times" pitchFamily="-83" charset="0"/>
              </a:rPr>
              <a:t> y </a:t>
            </a:r>
            <a:r>
              <a:rPr lang="en-US" sz="3200" dirty="0" err="1">
                <a:latin typeface="Times" pitchFamily="-83" charset="0"/>
                <a:cs typeface="Times" pitchFamily="-83" charset="0"/>
              </a:rPr>
              <a:t>esculturas</a:t>
            </a:r>
            <a:r>
              <a:rPr lang="en-US" sz="3200" dirty="0">
                <a:latin typeface="Times" pitchFamily="-83" charset="0"/>
                <a:cs typeface="Times" pitchFamily="-83" charset="0"/>
              </a:rPr>
              <a:t>. </a:t>
            </a:r>
            <a:r>
              <a:rPr lang="en-US" sz="2900" dirty="0">
                <a:latin typeface="Times" pitchFamily="-83" charset="0"/>
                <a:cs typeface="Times" pitchFamily="-83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0235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rush Script MT Italic" pitchFamily="66" charset="0"/>
              </a:rPr>
              <a:t>Maya</a:t>
            </a:r>
            <a:endParaRPr lang="en-US" dirty="0">
              <a:latin typeface="Brush Script MT Italic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4114800" cy="4572000"/>
          </a:xfrm>
        </p:spPr>
        <p:txBody>
          <a:bodyPr/>
          <a:lstStyle/>
          <a:p>
            <a:r>
              <a:rPr lang="en-US" dirty="0" err="1" smtClean="0"/>
              <a:t>Utilizan</a:t>
            </a:r>
            <a:r>
              <a:rPr lang="en-US" dirty="0" smtClean="0"/>
              <a:t> </a:t>
            </a:r>
            <a:r>
              <a:rPr lang="en-US" dirty="0" err="1" smtClean="0"/>
              <a:t>arcilla</a:t>
            </a:r>
            <a:r>
              <a:rPr lang="en-US" dirty="0" smtClean="0"/>
              <a:t> de </a:t>
            </a:r>
            <a:r>
              <a:rPr lang="en-US" dirty="0" err="1" smtClean="0"/>
              <a:t>rio</a:t>
            </a:r>
            <a:endParaRPr lang="en-US" dirty="0" smtClean="0"/>
          </a:p>
          <a:p>
            <a:r>
              <a:rPr lang="en-US" dirty="0" err="1" smtClean="0"/>
              <a:t>Endurcido</a:t>
            </a:r>
            <a:r>
              <a:rPr lang="en-US" dirty="0" smtClean="0"/>
              <a:t> con calcite, quartz, o </a:t>
            </a:r>
            <a:r>
              <a:rPr lang="en-US" dirty="0" err="1" smtClean="0"/>
              <a:t>ceniza</a:t>
            </a:r>
            <a:r>
              <a:rPr lang="en-US" dirty="0" smtClean="0"/>
              <a:t> </a:t>
            </a:r>
            <a:r>
              <a:rPr lang="en-US" dirty="0" err="1" smtClean="0"/>
              <a:t>volcanica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 Italic" pitchFamily="66" charset="0"/>
              </a:rPr>
              <a:t>Como</a:t>
            </a:r>
            <a:endParaRPr lang="en-US" dirty="0">
              <a:latin typeface="Brush Script MT Italic" pitchFamily="66" charset="0"/>
            </a:endParaRPr>
          </a:p>
        </p:txBody>
      </p:sp>
      <p:pic>
        <p:nvPicPr>
          <p:cNvPr id="1026" name="Picture 2" descr="C:\Users\Paul\Desktop\calcite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810000"/>
            <a:ext cx="3697288" cy="2286000"/>
          </a:xfrm>
          <a:prstGeom prst="rect">
            <a:avLst/>
          </a:prstGeom>
          <a:noFill/>
        </p:spPr>
      </p:pic>
      <p:pic>
        <p:nvPicPr>
          <p:cNvPr id="1027" name="Picture 3" descr="C:\Users\Paul\Desktop\240px-Quartz,_Tibet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914400"/>
            <a:ext cx="2286000" cy="2286000"/>
          </a:xfrm>
          <a:prstGeom prst="rect">
            <a:avLst/>
          </a:prstGeom>
          <a:noFill/>
        </p:spPr>
      </p:pic>
      <p:pic>
        <p:nvPicPr>
          <p:cNvPr id="1028" name="Picture 4" descr="C:\Users\Paul\Desktop\volcanic-ash-750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3810000"/>
            <a:ext cx="350520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Utilizado</a:t>
            </a:r>
            <a:r>
              <a:rPr lang="en-US" dirty="0" smtClean="0"/>
              <a:t> un </a:t>
            </a:r>
            <a:r>
              <a:rPr lang="en-US" dirty="0" err="1" smtClean="0"/>
              <a:t>K’abal</a:t>
            </a:r>
            <a:endParaRPr lang="en-US" dirty="0" smtClean="0"/>
          </a:p>
          <a:p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platforma</a:t>
            </a:r>
            <a:r>
              <a:rPr lang="en-US" dirty="0" smtClean="0"/>
              <a:t> de </a:t>
            </a:r>
            <a:r>
              <a:rPr lang="en-US" dirty="0" err="1" smtClean="0"/>
              <a:t>madera</a:t>
            </a:r>
            <a:endParaRPr lang="en-US" dirty="0" smtClean="0"/>
          </a:p>
          <a:p>
            <a:r>
              <a:rPr lang="en-US" dirty="0" smtClean="0"/>
              <a:t>Como un </a:t>
            </a:r>
            <a:r>
              <a:rPr lang="en-US" dirty="0" err="1" smtClean="0"/>
              <a:t>alfarero</a:t>
            </a:r>
            <a:r>
              <a:rPr lang="en-US" dirty="0" smtClean="0"/>
              <a:t> de la </a:t>
            </a:r>
            <a:r>
              <a:rPr lang="en-US" dirty="0" err="1" smtClean="0"/>
              <a:t>rueda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Brush Script MT Italic" pitchFamily="66" charset="0"/>
              </a:rPr>
              <a:t>Dispositivo</a:t>
            </a:r>
            <a:endParaRPr lang="en-US" dirty="0">
              <a:latin typeface="Brush Script MT Italic" pitchFamily="66" charset="0"/>
            </a:endParaRPr>
          </a:p>
        </p:txBody>
      </p:sp>
      <p:pic>
        <p:nvPicPr>
          <p:cNvPr id="2050" name="Picture 2" descr="C:\Users\Paul\Desktop\552b8801b258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2895600"/>
            <a:ext cx="5287962" cy="37962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Cocinar</a:t>
            </a:r>
            <a:r>
              <a:rPr lang="en-US" dirty="0" smtClean="0"/>
              <a:t> se mucho </a:t>
            </a:r>
            <a:r>
              <a:rPr lang="en-US" dirty="0" err="1" smtClean="0"/>
              <a:t>tiempo</a:t>
            </a:r>
            <a:endParaRPr lang="en-US" dirty="0" smtClean="0"/>
          </a:p>
          <a:p>
            <a:r>
              <a:rPr lang="en-US" dirty="0" err="1" smtClean="0"/>
              <a:t>Cocina</a:t>
            </a:r>
            <a:r>
              <a:rPr lang="en-US" dirty="0" smtClean="0"/>
              <a:t> en </a:t>
            </a:r>
            <a:r>
              <a:rPr lang="en-US" dirty="0" err="1" smtClean="0"/>
              <a:t>hornos</a:t>
            </a:r>
            <a:r>
              <a:rPr lang="en-US" dirty="0" smtClean="0"/>
              <a:t> </a:t>
            </a:r>
            <a:r>
              <a:rPr lang="en-US" dirty="0" err="1" smtClean="0"/>
              <a:t>tibio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Brush Script MT Italic" pitchFamily="66" charset="0"/>
              </a:rPr>
              <a:t>Cocinar</a:t>
            </a:r>
            <a:endParaRPr lang="en-US" dirty="0">
              <a:latin typeface="Brush Script MT Italic" pitchFamily="66" charset="0"/>
            </a:endParaRPr>
          </a:p>
        </p:txBody>
      </p:sp>
      <p:pic>
        <p:nvPicPr>
          <p:cNvPr id="3074" name="Picture 2" descr="C:\Users\Paul\Desktop\pottery-kiln-yucatan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2015613"/>
            <a:ext cx="4267200" cy="46007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Utilizado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mezcla</a:t>
            </a:r>
            <a:r>
              <a:rPr lang="en-US" dirty="0" smtClean="0"/>
              <a:t> de </a:t>
            </a:r>
            <a:r>
              <a:rPr lang="en-US" dirty="0" err="1" smtClean="0"/>
              <a:t>migmentos</a:t>
            </a:r>
            <a:r>
              <a:rPr lang="en-US" dirty="0" smtClean="0"/>
              <a:t>, </a:t>
            </a:r>
            <a:r>
              <a:rPr lang="en-US" dirty="0" err="1" smtClean="0"/>
              <a:t>arcilla</a:t>
            </a:r>
            <a:r>
              <a:rPr lang="en-US" dirty="0" smtClean="0"/>
              <a:t>, y </a:t>
            </a:r>
            <a:r>
              <a:rPr lang="en-US" dirty="0" err="1" smtClean="0"/>
              <a:t>agua</a:t>
            </a:r>
            <a:endParaRPr lang="en-US" dirty="0" smtClean="0"/>
          </a:p>
          <a:p>
            <a:r>
              <a:rPr lang="en-US" dirty="0" smtClean="0"/>
              <a:t>Solo </a:t>
            </a:r>
            <a:r>
              <a:rPr lang="en-US" dirty="0" err="1" smtClean="0"/>
              <a:t>unos</a:t>
            </a:r>
            <a:r>
              <a:rPr lang="en-US" dirty="0" smtClean="0"/>
              <a:t> </a:t>
            </a:r>
            <a:r>
              <a:rPr lang="en-US" dirty="0" err="1" smtClean="0"/>
              <a:t>pocos</a:t>
            </a:r>
            <a:r>
              <a:rPr lang="en-US" dirty="0" smtClean="0"/>
              <a:t> </a:t>
            </a:r>
            <a:r>
              <a:rPr lang="en-US" dirty="0" err="1" smtClean="0"/>
              <a:t>colores</a:t>
            </a:r>
            <a:r>
              <a:rPr lang="en-US" dirty="0" smtClean="0"/>
              <a:t> </a:t>
            </a:r>
            <a:r>
              <a:rPr lang="en-US" dirty="0" err="1" smtClean="0"/>
              <a:t>poderia</a:t>
            </a:r>
            <a:r>
              <a:rPr lang="en-US" dirty="0" smtClean="0"/>
              <a:t> ser </a:t>
            </a:r>
            <a:r>
              <a:rPr lang="en-US" dirty="0" err="1" smtClean="0"/>
              <a:t>utilizado</a:t>
            </a:r>
            <a:r>
              <a:rPr lang="en-US" dirty="0" smtClean="0"/>
              <a:t> </a:t>
            </a:r>
            <a:r>
              <a:rPr lang="en-US" dirty="0" err="1" smtClean="0"/>
              <a:t>porque</a:t>
            </a:r>
            <a:r>
              <a:rPr lang="en-US" dirty="0" smtClean="0"/>
              <a:t> de </a:t>
            </a:r>
            <a:r>
              <a:rPr lang="en-US" dirty="0" err="1" smtClean="0"/>
              <a:t>fuego</a:t>
            </a:r>
            <a:r>
              <a:rPr lang="en-US" dirty="0" smtClean="0"/>
              <a:t>: negro de manganese, </a:t>
            </a:r>
            <a:r>
              <a:rPr lang="en-US" dirty="0" err="1" smtClean="0"/>
              <a:t>amarillo</a:t>
            </a:r>
            <a:r>
              <a:rPr lang="en-US" dirty="0" smtClean="0"/>
              <a:t> y </a:t>
            </a:r>
            <a:r>
              <a:rPr lang="en-US" dirty="0" err="1" smtClean="0"/>
              <a:t>marron</a:t>
            </a:r>
            <a:r>
              <a:rPr lang="en-US" dirty="0" smtClean="0"/>
              <a:t> de limonite, </a:t>
            </a:r>
            <a:r>
              <a:rPr lang="en-US" dirty="0" err="1" smtClean="0"/>
              <a:t>naranja</a:t>
            </a:r>
            <a:r>
              <a:rPr lang="en-US" dirty="0" smtClean="0"/>
              <a:t> y </a:t>
            </a:r>
            <a:r>
              <a:rPr lang="en-US" dirty="0" err="1" smtClean="0"/>
              <a:t>rojo</a:t>
            </a:r>
            <a:r>
              <a:rPr lang="en-US" dirty="0" smtClean="0"/>
              <a:t> de </a:t>
            </a:r>
            <a:r>
              <a:rPr lang="en-US" dirty="0" err="1" smtClean="0"/>
              <a:t>hermatite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Brush Script MT Italic" pitchFamily="66" charset="0"/>
              </a:rPr>
              <a:t>Decorar</a:t>
            </a:r>
            <a:endParaRPr lang="en-US" dirty="0">
              <a:latin typeface="Brush Script MT Italic" pitchFamily="66" charset="0"/>
            </a:endParaRPr>
          </a:p>
        </p:txBody>
      </p:sp>
      <p:pic>
        <p:nvPicPr>
          <p:cNvPr id="4098" name="Picture 2" descr="C:\Users\Paul\Desktop\250px-Mangan_1-crop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3657600"/>
            <a:ext cx="2681287" cy="26598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Nunca</a:t>
            </a:r>
            <a:r>
              <a:rPr lang="en-US" dirty="0" smtClean="0"/>
              <a:t> </a:t>
            </a:r>
            <a:r>
              <a:rPr lang="en-US" dirty="0" err="1" smtClean="0"/>
              <a:t>mostro</a:t>
            </a:r>
            <a:r>
              <a:rPr lang="en-US" dirty="0" smtClean="0"/>
              <a:t> </a:t>
            </a:r>
            <a:r>
              <a:rPr lang="en-US" dirty="0" err="1" smtClean="0"/>
              <a:t>imagenes</a:t>
            </a:r>
            <a:r>
              <a:rPr lang="en-US" dirty="0" smtClean="0"/>
              <a:t> </a:t>
            </a:r>
            <a:r>
              <a:rPr lang="en-US" dirty="0" err="1" smtClean="0"/>
              <a:t>felices</a:t>
            </a:r>
            <a:endParaRPr lang="en-US" dirty="0" smtClean="0"/>
          </a:p>
          <a:p>
            <a:r>
              <a:rPr lang="en-US" dirty="0" smtClean="0"/>
              <a:t>Mayas </a:t>
            </a:r>
            <a:r>
              <a:rPr lang="en-US" dirty="0" err="1" smtClean="0"/>
              <a:t>habia</a:t>
            </a:r>
            <a:r>
              <a:rPr lang="en-US" dirty="0" smtClean="0"/>
              <a:t> </a:t>
            </a:r>
            <a:r>
              <a:rPr lang="en-US" dirty="0" err="1" smtClean="0"/>
              <a:t>favoritos</a:t>
            </a:r>
            <a:r>
              <a:rPr lang="en-US" dirty="0" smtClean="0"/>
              <a:t> especial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s-US" dirty="0" err="1" smtClean="0">
                <a:latin typeface="Brush Script MT Italic" pitchFamily="66" charset="0"/>
              </a:rPr>
              <a:t>Decoracion</a:t>
            </a:r>
            <a:endParaRPr lang="es-US" dirty="0">
              <a:latin typeface="Brush Script MT Italic" pitchFamily="66" charset="0"/>
            </a:endParaRPr>
          </a:p>
        </p:txBody>
      </p:sp>
      <p:pic>
        <p:nvPicPr>
          <p:cNvPr id="5122" name="Picture 2" descr="C:\Users\Paul\Desktop\yum_kaax_1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1371600"/>
            <a:ext cx="3124200" cy="51216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 Italic" pitchFamily="66" charset="0"/>
              </a:rPr>
              <a:t>Works Cited </a:t>
            </a:r>
            <a:endParaRPr lang="en-US" dirty="0" smtClean="0">
              <a:latin typeface="Brush Script MT Italic" pitchFamily="66" charset="0"/>
            </a:endParaRPr>
          </a:p>
        </p:txBody>
      </p:sp>
      <p:sp>
        <p:nvSpPr>
          <p:cNvPr id="18435" name="Rectangle 5"/>
          <p:cNvSpPr>
            <a:spLocks noChangeArrowheads="1"/>
          </p:cNvSpPr>
          <p:nvPr/>
        </p:nvSpPr>
        <p:spPr bwMode="auto">
          <a:xfrm>
            <a:off x="457200" y="2209800"/>
            <a:ext cx="822960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u="sng" dirty="0" smtClean="0"/>
              <a:t>Maya </a:t>
            </a:r>
            <a:r>
              <a:rPr lang="en-US" u="sng" dirty="0"/>
              <a:t>Pottery</a:t>
            </a:r>
            <a:r>
              <a:rPr lang="en-US" dirty="0"/>
              <a:t>. Hub Pages. 22 January 2012 </a:t>
            </a:r>
            <a:r>
              <a:rPr lang="en-US" dirty="0">
                <a:hlinkClick r:id="rId2"/>
              </a:rPr>
              <a:t>http://haunty.hubpages.com/hub/Maya-Pottery</a:t>
            </a:r>
            <a:r>
              <a:rPr lang="en-US" dirty="0"/>
              <a:t>.</a:t>
            </a:r>
          </a:p>
          <a:p>
            <a:endParaRPr lang="en-US" u="sng" dirty="0" smtClean="0">
              <a:latin typeface="Calibri" pitchFamily="34" charset="0"/>
              <a:hlinkClick r:id="rId3"/>
            </a:endParaRPr>
          </a:p>
          <a:p>
            <a:endParaRPr lang="en-US" u="sng" dirty="0">
              <a:latin typeface="Calibri" pitchFamily="34" charset="0"/>
              <a:hlinkClick r:id="rId3"/>
            </a:endParaRPr>
          </a:p>
          <a:p>
            <a:r>
              <a:rPr lang="en-US" u="sng" dirty="0" smtClean="0">
                <a:latin typeface="Calibri" pitchFamily="34" charset="0"/>
                <a:hlinkClick r:id="rId3"/>
              </a:rPr>
              <a:t>http</a:t>
            </a:r>
            <a:r>
              <a:rPr lang="en-US" u="sng" dirty="0">
                <a:latin typeface="Calibri" pitchFamily="34" charset="0"/>
                <a:hlinkClick r:id="rId3"/>
              </a:rPr>
              <a:t>://www.mexicolore.co.uk/index.php?one=azt&amp;two=art&amp;id=446&amp;typ=reg</a:t>
            </a:r>
            <a:endParaRPr lang="en-US" u="sng" dirty="0">
              <a:latin typeface="Calibri" pitchFamily="34" charset="0"/>
            </a:endParaRPr>
          </a:p>
          <a:p>
            <a:endParaRPr lang="en-US" u="sng" dirty="0">
              <a:latin typeface="Calibri" pitchFamily="34" charset="0"/>
            </a:endParaRPr>
          </a:p>
          <a:p>
            <a:r>
              <a:rPr lang="en-US" u="sng" dirty="0" smtClean="0">
                <a:latin typeface="Calibri" pitchFamily="34" charset="0"/>
                <a:hlinkClick r:id="rId4"/>
              </a:rPr>
              <a:t>http</a:t>
            </a:r>
            <a:r>
              <a:rPr lang="en-US" u="sng" dirty="0">
                <a:latin typeface="Calibri" pitchFamily="34" charset="0"/>
                <a:hlinkClick r:id="rId4"/>
              </a:rPr>
              <a:t>://</a:t>
            </a:r>
            <a:r>
              <a:rPr lang="en-US" u="sng" dirty="0" smtClean="0">
                <a:latin typeface="Calibri" pitchFamily="34" charset="0"/>
                <a:hlinkClick r:id="rId4"/>
              </a:rPr>
              <a:t>www.aztec-history.com/ancient-aztec-pottery.html</a:t>
            </a:r>
            <a:endParaRPr lang="en-US" u="sng" dirty="0" smtClean="0">
              <a:latin typeface="Calibri" pitchFamily="34" charset="0"/>
            </a:endParaRPr>
          </a:p>
          <a:p>
            <a:endParaRPr lang="en-US" u="sng" dirty="0">
              <a:latin typeface="Calibri" pitchFamily="34" charset="0"/>
            </a:endParaRPr>
          </a:p>
          <a:p>
            <a:r>
              <a:rPr lang="en-US" u="sng" dirty="0">
                <a:hlinkClick r:id="rId5"/>
              </a:rPr>
              <a:t>http://</a:t>
            </a:r>
            <a:r>
              <a:rPr lang="en-US" u="sng" dirty="0" smtClean="0">
                <a:hlinkClick r:id="rId5"/>
              </a:rPr>
              <a:t>www.delange.org/Jalapa2/Jalapa2.htm</a:t>
            </a:r>
            <a:endParaRPr lang="en-US" u="sng" dirty="0" smtClean="0"/>
          </a:p>
          <a:p>
            <a:endParaRPr lang="en-US" dirty="0"/>
          </a:p>
          <a:p>
            <a:r>
              <a:rPr lang="en-US" u="sng" dirty="0">
                <a:hlinkClick r:id="rId6"/>
              </a:rPr>
              <a:t>http://</a:t>
            </a:r>
            <a:r>
              <a:rPr lang="en-US" u="sng" dirty="0" smtClean="0">
                <a:hlinkClick r:id="rId6"/>
              </a:rPr>
              <a:t>www.latinamericanstudies.org/thin-ware.htm</a:t>
            </a:r>
            <a:endParaRPr lang="en-US" u="sng" dirty="0" smtClean="0"/>
          </a:p>
          <a:p>
            <a:endParaRPr lang="en-US" dirty="0"/>
          </a:p>
          <a:p>
            <a:r>
              <a:rPr lang="en-US" u="sng" dirty="0">
                <a:hlinkClick r:id="rId7"/>
              </a:rPr>
              <a:t>http://</a:t>
            </a:r>
            <a:r>
              <a:rPr lang="en-US" u="sng" dirty="0" smtClean="0">
                <a:hlinkClick r:id="rId7"/>
              </a:rPr>
              <a:t>www.mexicanceramic.com/aboutceramics.htm</a:t>
            </a:r>
            <a:endParaRPr lang="en-US" u="sng" dirty="0" smtClean="0"/>
          </a:p>
          <a:p>
            <a:endParaRPr lang="en-US" dirty="0"/>
          </a:p>
          <a:p>
            <a:r>
              <a:rPr lang="en-US" u="sng" dirty="0">
                <a:hlinkClick r:id="rId8"/>
              </a:rPr>
              <a:t>http://www.ehow.com/about_6500746_history-mexican-pottery.html</a:t>
            </a:r>
            <a:endParaRPr lang="en-US" dirty="0">
              <a:latin typeface="Calibri" pitchFamily="34" charset="0"/>
            </a:endParaRPr>
          </a:p>
          <a:p>
            <a:endParaRPr lang="en-US" u="sng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86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rush Script MT Italic" pitchFamily="66" charset="0"/>
              </a:rPr>
              <a:t>Teotihuacan </a:t>
            </a:r>
            <a:endParaRPr lang="en-US" dirty="0">
              <a:latin typeface="Brush Script MT Itali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065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US" dirty="0" smtClean="0"/>
              <a:t>Usaban técnicas como suavizado y pintura</a:t>
            </a:r>
          </a:p>
          <a:p>
            <a:r>
              <a:rPr lang="es-US" dirty="0" smtClean="0"/>
              <a:t>Moldes </a:t>
            </a:r>
            <a:r>
              <a:rPr lang="es-US" dirty="0"/>
              <a:t>se hecho para producir </a:t>
            </a:r>
            <a:r>
              <a:rPr lang="es-US" dirty="0" smtClean="0"/>
              <a:t>cerámicas en masa</a:t>
            </a:r>
            <a:endParaRPr lang="es-US" dirty="0"/>
          </a:p>
          <a:p>
            <a:endParaRPr lang="es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>
                <a:latin typeface="Brush Script MT Italic" pitchFamily="66" charset="0"/>
              </a:rPr>
              <a:t>Técnicas </a:t>
            </a:r>
            <a:endParaRPr lang="es-US" dirty="0">
              <a:latin typeface="Brush Script MT Italic" pitchFamily="66" charset="0"/>
            </a:endParaRPr>
          </a:p>
        </p:txBody>
      </p:sp>
      <p:pic>
        <p:nvPicPr>
          <p:cNvPr id="3074" name="Picture 2" descr="http://www.latinamericanstudies.org/teotihuacan/polychrome-bowl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581400"/>
            <a:ext cx="4724400" cy="2967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eramic Mold. Museum of Anthropology, Museo de Antropologia, Jalapa Or Xalapa, Veracruz, Mexico. Travel &amp; Tour Pictures, Photos, Information, Images, &amp; Reviews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942" y="3729588"/>
            <a:ext cx="3750807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2675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US" dirty="0" smtClean="0"/>
              <a:t>Conocido por fino naranja</a:t>
            </a:r>
            <a:r>
              <a:rPr lang="es-US" dirty="0"/>
              <a:t> </a:t>
            </a:r>
            <a:r>
              <a:rPr lang="es-US" dirty="0" smtClean="0"/>
              <a:t>cerámicas</a:t>
            </a:r>
          </a:p>
          <a:p>
            <a:pPr lvl="1"/>
            <a:r>
              <a:rPr lang="es-US" dirty="0" smtClean="0"/>
              <a:t>Estos </a:t>
            </a:r>
            <a:r>
              <a:rPr lang="es-US" dirty="0"/>
              <a:t>eran muy finas y fueron hechos por artesanos</a:t>
            </a:r>
            <a:endParaRPr lang="es-US" dirty="0" smtClean="0"/>
          </a:p>
          <a:p>
            <a:pPr lvl="1"/>
            <a:r>
              <a:rPr lang="es-US" dirty="0" smtClean="0"/>
              <a:t>Teotihuacán </a:t>
            </a:r>
            <a:r>
              <a:rPr lang="es-US" dirty="0"/>
              <a:t>fue la única civilización que hecho este forma de cerámica</a:t>
            </a:r>
          </a:p>
          <a:p>
            <a:pPr lvl="1"/>
            <a:endParaRPr lang="es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 dirty="0" smtClean="0">
                <a:latin typeface="Brush Script MT Italic" pitchFamily="66" charset="0"/>
              </a:rPr>
              <a:t>Famoso cerámicas  </a:t>
            </a:r>
            <a:endParaRPr lang="es-US" dirty="0">
              <a:latin typeface="Brush Script MT Italic" pitchFamily="66" charset="0"/>
            </a:endParaRPr>
          </a:p>
        </p:txBody>
      </p:sp>
      <p:pic>
        <p:nvPicPr>
          <p:cNvPr id="1026" name="Picture 2" descr="http://www.latinamericanstudies.org/teotihuacan/thin-vas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863645"/>
            <a:ext cx="2819400" cy="375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4665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US" dirty="0"/>
              <a:t> </a:t>
            </a:r>
            <a:r>
              <a:rPr lang="es-US" dirty="0" smtClean="0"/>
              <a:t>Estuco </a:t>
            </a:r>
            <a:r>
              <a:rPr lang="es-US" dirty="0"/>
              <a:t>y pinta se utilizó para crear imágenes de dioses, guerreros, escenas de las guerras, y muchos mas cosas importantes en las </a:t>
            </a:r>
            <a:r>
              <a:rPr lang="es-US" dirty="0" smtClean="0"/>
              <a:t>cerámicas </a:t>
            </a:r>
            <a:endParaRPr lang="es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Brush Script MT Italic" pitchFamily="66" charset="0"/>
              </a:rPr>
              <a:t>Decoracion</a:t>
            </a:r>
            <a:r>
              <a:rPr lang="en-US" dirty="0" smtClean="0">
                <a:latin typeface="Brush Script MT Italic" pitchFamily="66" charset="0"/>
              </a:rPr>
              <a:t> </a:t>
            </a:r>
            <a:endParaRPr lang="en-US" dirty="0">
              <a:latin typeface="Brush Script MT Italic" pitchFamily="66" charset="0"/>
            </a:endParaRPr>
          </a:p>
        </p:txBody>
      </p:sp>
      <p:pic>
        <p:nvPicPr>
          <p:cNvPr id="2050" name="Picture 2" descr="http://www.latinamericanstudies.org/teotihuacan/vase-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200400"/>
            <a:ext cx="2809568" cy="3417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latinamericanstudies.org/teotihuacan/teo-3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200400"/>
            <a:ext cx="3048000" cy="310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06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US" dirty="0" err="1" smtClean="0">
                <a:latin typeface="Brush Script MT Italic" pitchFamily="66" charset="0"/>
              </a:rPr>
              <a:t>Aztec</a:t>
            </a:r>
            <a:endParaRPr lang="es-US" dirty="0">
              <a:latin typeface="Brush Script MT Itali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39425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838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Brush Script MT Italic" pitchFamily="-83" charset="0"/>
              </a:rPr>
              <a:t>La </a:t>
            </a:r>
            <a:r>
              <a:rPr lang="en-US" dirty="0" err="1" smtClean="0">
                <a:latin typeface="Brush Script MT Italic" pitchFamily="66" charset="0"/>
              </a:rPr>
              <a:t>Cerámica</a:t>
            </a:r>
            <a:endParaRPr lang="en-US" dirty="0" smtClean="0">
              <a:latin typeface="Brush Script MT Italic" pitchFamily="66" charset="0"/>
            </a:endParaRPr>
          </a:p>
        </p:txBody>
      </p:sp>
      <p:pic>
        <p:nvPicPr>
          <p:cNvPr id="14339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4425" y="1447800"/>
            <a:ext cx="3609975" cy="249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208463"/>
            <a:ext cx="2971800" cy="234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352425" y="2057400"/>
            <a:ext cx="4295775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100" dirty="0">
                <a:latin typeface="Times" pitchFamily="-83" charset="0"/>
                <a:cs typeface="Times" pitchFamily="-83" charset="0"/>
              </a:rPr>
              <a:t> La </a:t>
            </a:r>
            <a:r>
              <a:rPr lang="en-US" sz="3100" dirty="0" err="1">
                <a:latin typeface="Times" pitchFamily="-83" charset="0"/>
                <a:cs typeface="Times" pitchFamily="-83" charset="0"/>
              </a:rPr>
              <a:t>gente</a:t>
            </a:r>
            <a:r>
              <a:rPr lang="en-US" sz="3100" dirty="0">
                <a:latin typeface="Times" pitchFamily="-83" charset="0"/>
                <a:cs typeface="Times" pitchFamily="-83" charset="0"/>
              </a:rPr>
              <a:t> </a:t>
            </a:r>
            <a:r>
              <a:rPr lang="en-US" sz="3100" dirty="0" err="1">
                <a:latin typeface="Times" pitchFamily="-83" charset="0"/>
                <a:cs typeface="Times" pitchFamily="-83" charset="0"/>
              </a:rPr>
              <a:t>mexicano</a:t>
            </a:r>
            <a:r>
              <a:rPr lang="en-US" sz="3100" dirty="0">
                <a:latin typeface="Times" pitchFamily="-83" charset="0"/>
                <a:cs typeface="Times" pitchFamily="-83" charset="0"/>
              </a:rPr>
              <a:t> y de </a:t>
            </a:r>
            <a:r>
              <a:rPr lang="en-US" sz="3100" dirty="0" err="1">
                <a:latin typeface="Times" pitchFamily="-83" charset="0"/>
                <a:cs typeface="Times" pitchFamily="-83" charset="0"/>
              </a:rPr>
              <a:t>otros</a:t>
            </a:r>
            <a:r>
              <a:rPr lang="en-US" sz="3100" dirty="0">
                <a:latin typeface="Times" pitchFamily="-83" charset="0"/>
                <a:cs typeface="Times" pitchFamily="-83" charset="0"/>
              </a:rPr>
              <a:t> personas en el </a:t>
            </a:r>
            <a:r>
              <a:rPr lang="en-US" sz="3100" dirty="0" err="1">
                <a:latin typeface="Times" pitchFamily="-83" charset="0"/>
                <a:cs typeface="Times" pitchFamily="-83" charset="0"/>
              </a:rPr>
              <a:t>imperio</a:t>
            </a:r>
            <a:r>
              <a:rPr lang="en-US" sz="3100" dirty="0">
                <a:latin typeface="Times" pitchFamily="-83" charset="0"/>
                <a:cs typeface="Times" pitchFamily="-83" charset="0"/>
              </a:rPr>
              <a:t> </a:t>
            </a:r>
            <a:r>
              <a:rPr lang="en-US" sz="3100" dirty="0" err="1">
                <a:latin typeface="Times" pitchFamily="-83" charset="0"/>
                <a:cs typeface="Times" pitchFamily="-83" charset="0"/>
              </a:rPr>
              <a:t>hizo</a:t>
            </a:r>
            <a:r>
              <a:rPr lang="en-US" sz="3100" dirty="0">
                <a:latin typeface="Times" pitchFamily="-83" charset="0"/>
                <a:cs typeface="Times" pitchFamily="-83" charset="0"/>
              </a:rPr>
              <a:t> un </a:t>
            </a:r>
            <a:r>
              <a:rPr lang="en-US" sz="3100" dirty="0" err="1">
                <a:latin typeface="Times" pitchFamily="-83" charset="0"/>
                <a:cs typeface="Times" pitchFamily="-83" charset="0"/>
              </a:rPr>
              <a:t>cerámica</a:t>
            </a:r>
            <a:r>
              <a:rPr lang="en-US" sz="3100" dirty="0">
                <a:latin typeface="Times" pitchFamily="-83" charset="0"/>
                <a:cs typeface="Times" pitchFamily="-83" charset="0"/>
              </a:rPr>
              <a:t> </a:t>
            </a:r>
            <a:r>
              <a:rPr lang="en-US" sz="3100" dirty="0" err="1">
                <a:latin typeface="Times" pitchFamily="-83" charset="0"/>
                <a:cs typeface="Times" pitchFamily="-83" charset="0"/>
              </a:rPr>
              <a:t>grande</a:t>
            </a:r>
            <a:r>
              <a:rPr lang="en-US" sz="3100" dirty="0">
                <a:latin typeface="Times" pitchFamily="-83" charset="0"/>
                <a:cs typeface="Times" pitchFamily="-83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0532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57200" y="1933575"/>
            <a:ext cx="4114800" cy="4525963"/>
          </a:xfrm>
        </p:spPr>
        <p:txBody>
          <a:bodyPr/>
          <a:lstStyle/>
          <a:p>
            <a:r>
              <a:rPr lang="en-US" smtClean="0">
                <a:latin typeface="Times" pitchFamily="-83" charset="0"/>
                <a:cs typeface="Times" pitchFamily="-83" charset="0"/>
              </a:rPr>
              <a:t>Cada planta de producción se usar materiales locales, para hacer la cerámica única.</a:t>
            </a:r>
          </a:p>
          <a:p>
            <a:endParaRPr lang="en-US" smtClean="0">
              <a:latin typeface="Times" pitchFamily="-83" charset="0"/>
              <a:cs typeface="Times" pitchFamily="-83" charset="0"/>
            </a:endParaRPr>
          </a:p>
        </p:txBody>
      </p:sp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ush Script MT Italic" pitchFamily="-83" charset="0"/>
              </a:rPr>
              <a:t>La </a:t>
            </a:r>
            <a:r>
              <a:rPr lang="en-US" dirty="0" err="1" smtClean="0">
                <a:latin typeface="Brush Script MT Italic" pitchFamily="-83" charset="0"/>
              </a:rPr>
              <a:t>Cerámica</a:t>
            </a:r>
            <a:endParaRPr lang="en-US" dirty="0" smtClean="0"/>
          </a:p>
        </p:txBody>
      </p:sp>
      <p:pic>
        <p:nvPicPr>
          <p:cNvPr id="1536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219200"/>
            <a:ext cx="2819400" cy="241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810000"/>
            <a:ext cx="2286000" cy="243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908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Brush Script MT Italic" pitchFamily="-83" charset="0"/>
              </a:rPr>
              <a:t>La Cerámica</a:t>
            </a:r>
            <a:endParaRPr lang="en-US" smtClean="0"/>
          </a:p>
        </p:txBody>
      </p:sp>
      <p:pic>
        <p:nvPicPr>
          <p:cNvPr id="16387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590800"/>
            <a:ext cx="2160588" cy="281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590800"/>
            <a:ext cx="2111375" cy="281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457200" y="1666875"/>
            <a:ext cx="37338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000" dirty="0" err="1">
                <a:latin typeface="Times" pitchFamily="-83" charset="0"/>
                <a:cs typeface="Times" pitchFamily="-83" charset="0"/>
              </a:rPr>
              <a:t>Cerámica</a:t>
            </a:r>
            <a:r>
              <a:rPr lang="en-US" sz="3000" dirty="0">
                <a:latin typeface="Times" pitchFamily="-83" charset="0"/>
                <a:cs typeface="Times" pitchFamily="-83" charset="0"/>
              </a:rPr>
              <a:t> </a:t>
            </a:r>
            <a:r>
              <a:rPr lang="en-US" sz="3000" dirty="0" err="1">
                <a:latin typeface="Times" pitchFamily="-83" charset="0"/>
                <a:cs typeface="Times" pitchFamily="-83" charset="0"/>
              </a:rPr>
              <a:t>azteca</a:t>
            </a:r>
            <a:r>
              <a:rPr lang="en-US" sz="3000" dirty="0">
                <a:latin typeface="Times" pitchFamily="-83" charset="0"/>
                <a:cs typeface="Times" pitchFamily="-83" charset="0"/>
              </a:rPr>
              <a:t> se </a:t>
            </a:r>
            <a:r>
              <a:rPr lang="en-US" sz="3000" dirty="0" err="1">
                <a:latin typeface="Times" pitchFamily="-83" charset="0"/>
                <a:cs typeface="Times" pitchFamily="-83" charset="0"/>
              </a:rPr>
              <a:t>sabe</a:t>
            </a:r>
            <a:r>
              <a:rPr lang="en-US" sz="3000" dirty="0">
                <a:latin typeface="Times" pitchFamily="-83" charset="0"/>
                <a:cs typeface="Times" pitchFamily="-83" charset="0"/>
              </a:rPr>
              <a:t> </a:t>
            </a:r>
            <a:r>
              <a:rPr lang="en-US" sz="3000" dirty="0" err="1">
                <a:latin typeface="Times" pitchFamily="-83" charset="0"/>
                <a:cs typeface="Times" pitchFamily="-83" charset="0"/>
              </a:rPr>
              <a:t>para</a:t>
            </a:r>
            <a:r>
              <a:rPr lang="en-US" sz="3000" dirty="0">
                <a:latin typeface="Times" pitchFamily="-83" charset="0"/>
                <a:cs typeface="Times" pitchFamily="-83" charset="0"/>
              </a:rPr>
              <a:t> </a:t>
            </a:r>
            <a:r>
              <a:rPr lang="en-US" sz="3000" dirty="0" err="1">
                <a:latin typeface="Times" pitchFamily="-83" charset="0"/>
                <a:cs typeface="Times" pitchFamily="-83" charset="0"/>
              </a:rPr>
              <a:t>su</a:t>
            </a:r>
            <a:r>
              <a:rPr lang="en-US" sz="3000" dirty="0">
                <a:latin typeface="Times" pitchFamily="-83" charset="0"/>
                <a:cs typeface="Times" pitchFamily="-83" charset="0"/>
              </a:rPr>
              <a:t> </a:t>
            </a:r>
            <a:r>
              <a:rPr lang="en-US" sz="3000" dirty="0" err="1">
                <a:latin typeface="Times" pitchFamily="-83" charset="0"/>
                <a:cs typeface="Times" pitchFamily="-83" charset="0"/>
              </a:rPr>
              <a:t>figuras</a:t>
            </a:r>
            <a:r>
              <a:rPr lang="en-US" sz="3000" dirty="0">
                <a:latin typeface="Times" pitchFamily="-83" charset="0"/>
                <a:cs typeface="Times" pitchFamily="-83" charset="0"/>
              </a:rPr>
              <a:t> </a:t>
            </a:r>
            <a:r>
              <a:rPr lang="en-US" sz="3000" dirty="0" err="1">
                <a:latin typeface="Times" pitchFamily="-83" charset="0"/>
                <a:cs typeface="Times" pitchFamily="-83" charset="0"/>
              </a:rPr>
              <a:t>geométricas</a:t>
            </a:r>
            <a:r>
              <a:rPr lang="en-US" sz="3000" dirty="0">
                <a:latin typeface="Times" pitchFamily="-83" charset="0"/>
                <a:cs typeface="Times" pitchFamily="-83" charset="0"/>
              </a:rPr>
              <a:t>. </a:t>
            </a:r>
          </a:p>
          <a:p>
            <a:pPr>
              <a:buFont typeface="Arial" pitchFamily="34" charset="0"/>
              <a:buChar char="•"/>
            </a:pPr>
            <a:endParaRPr lang="en-US" sz="3000" dirty="0">
              <a:latin typeface="Times" pitchFamily="-83" charset="0"/>
              <a:cs typeface="Times" pitchFamily="-83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000" dirty="0" err="1">
                <a:latin typeface="Times" pitchFamily="-83" charset="0"/>
                <a:cs typeface="Times" pitchFamily="-83" charset="0"/>
              </a:rPr>
              <a:t>Éstos</a:t>
            </a:r>
            <a:r>
              <a:rPr lang="en-US" sz="3000" dirty="0">
                <a:latin typeface="Times" pitchFamily="-83" charset="0"/>
                <a:cs typeface="Times" pitchFamily="-83" charset="0"/>
              </a:rPr>
              <a:t> </a:t>
            </a:r>
            <a:r>
              <a:rPr lang="en-US" sz="3000" dirty="0" err="1">
                <a:latin typeface="Times" pitchFamily="-83" charset="0"/>
                <a:cs typeface="Times" pitchFamily="-83" charset="0"/>
              </a:rPr>
              <a:t>fueron</a:t>
            </a:r>
            <a:r>
              <a:rPr lang="en-US" sz="3000" dirty="0">
                <a:latin typeface="Times" pitchFamily="-83" charset="0"/>
                <a:cs typeface="Times" pitchFamily="-83" charset="0"/>
              </a:rPr>
              <a:t> </a:t>
            </a:r>
            <a:r>
              <a:rPr lang="en-US" sz="3000" dirty="0" err="1">
                <a:latin typeface="Times" pitchFamily="-83" charset="0"/>
                <a:cs typeface="Times" pitchFamily="-83" charset="0"/>
              </a:rPr>
              <a:t>hechos</a:t>
            </a:r>
            <a:r>
              <a:rPr lang="en-US" sz="3000" dirty="0">
                <a:latin typeface="Times" pitchFamily="-83" charset="0"/>
                <a:cs typeface="Times" pitchFamily="-83" charset="0"/>
              </a:rPr>
              <a:t> con </a:t>
            </a:r>
            <a:r>
              <a:rPr lang="en-US" sz="3000" dirty="0" err="1">
                <a:latin typeface="Times" pitchFamily="-83" charset="0"/>
                <a:cs typeface="Times" pitchFamily="-83" charset="0"/>
              </a:rPr>
              <a:t>cuidado</a:t>
            </a:r>
            <a:r>
              <a:rPr lang="en-US" sz="3000" dirty="0">
                <a:latin typeface="Times" pitchFamily="-83" charset="0"/>
                <a:cs typeface="Times" pitchFamily="-83" charset="0"/>
              </a:rPr>
              <a:t> con </a:t>
            </a:r>
            <a:r>
              <a:rPr lang="en-US" sz="3000" dirty="0" err="1">
                <a:latin typeface="Times" pitchFamily="-83" charset="0"/>
                <a:cs typeface="Times" pitchFamily="-83" charset="0"/>
              </a:rPr>
              <a:t>patrones</a:t>
            </a:r>
            <a:r>
              <a:rPr lang="en-US" sz="3000" dirty="0">
                <a:latin typeface="Times" pitchFamily="-83" charset="0"/>
                <a:cs typeface="Times" pitchFamily="-83" charset="0"/>
              </a:rPr>
              <a:t> </a:t>
            </a:r>
            <a:r>
              <a:rPr lang="en-US" sz="3000" dirty="0" err="1">
                <a:latin typeface="Times" pitchFamily="-83" charset="0"/>
                <a:cs typeface="Times" pitchFamily="-83" charset="0"/>
              </a:rPr>
              <a:t>que</a:t>
            </a:r>
            <a:r>
              <a:rPr lang="en-US" sz="3000" dirty="0">
                <a:latin typeface="Times" pitchFamily="-83" charset="0"/>
                <a:cs typeface="Times" pitchFamily="-83" charset="0"/>
              </a:rPr>
              <a:t> se </a:t>
            </a:r>
            <a:r>
              <a:rPr lang="en-US" sz="3000" dirty="0" err="1">
                <a:latin typeface="Times" pitchFamily="-83" charset="0"/>
                <a:cs typeface="Times" pitchFamily="-83" charset="0"/>
              </a:rPr>
              <a:t>repiten</a:t>
            </a:r>
            <a:r>
              <a:rPr lang="en-US" sz="3000" dirty="0">
                <a:latin typeface="Times" pitchFamily="-83" charset="0"/>
                <a:cs typeface="Times" pitchFamily="-83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072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457</TotalTime>
  <Words>233</Words>
  <Application>Microsoft Office PowerPoint</Application>
  <PresentationFormat>On-screen Show (4:3)</PresentationFormat>
  <Paragraphs>58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Paper</vt:lpstr>
      <vt:lpstr>Ancient Mesoamerican Pottery</vt:lpstr>
      <vt:lpstr>Teotihuacan </vt:lpstr>
      <vt:lpstr>Técnicas </vt:lpstr>
      <vt:lpstr>Famoso cerámicas  </vt:lpstr>
      <vt:lpstr>Decoracion </vt:lpstr>
      <vt:lpstr>Aztec</vt:lpstr>
      <vt:lpstr>La Cerámica</vt:lpstr>
      <vt:lpstr>La Cerámica</vt:lpstr>
      <vt:lpstr>La Cerámica</vt:lpstr>
      <vt:lpstr>La Cerámica</vt:lpstr>
      <vt:lpstr>Maya</vt:lpstr>
      <vt:lpstr>Como</vt:lpstr>
      <vt:lpstr>Dispositivo</vt:lpstr>
      <vt:lpstr>Cocinar</vt:lpstr>
      <vt:lpstr>Decorar</vt:lpstr>
      <vt:lpstr>Decoracion</vt:lpstr>
      <vt:lpstr>Works Cited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Maya</dc:title>
  <dc:creator>Paul</dc:creator>
  <cp:lastModifiedBy>sam</cp:lastModifiedBy>
  <cp:revision>14</cp:revision>
  <dcterms:created xsi:type="dcterms:W3CDTF">2012-01-22T04:20:12Z</dcterms:created>
  <dcterms:modified xsi:type="dcterms:W3CDTF">2012-01-24T07:15:12Z</dcterms:modified>
</cp:coreProperties>
</file>